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8" r:id="rId3"/>
    <p:sldId id="263" r:id="rId4"/>
    <p:sldId id="281" r:id="rId5"/>
    <p:sldId id="283" r:id="rId6"/>
    <p:sldId id="266" r:id="rId7"/>
    <p:sldId id="267" r:id="rId8"/>
    <p:sldId id="268" r:id="rId9"/>
    <p:sldId id="260" r:id="rId10"/>
    <p:sldId id="269" r:id="rId11"/>
    <p:sldId id="270" r:id="rId12"/>
    <p:sldId id="271" r:id="rId13"/>
    <p:sldId id="272" r:id="rId14"/>
    <p:sldId id="28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dvedc1\data\Property%20Management%20Team\Reports\Quarterly\Move%20Out%20Reason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ytd!$B$3:$O$3</c:f>
              <c:strCache>
                <c:ptCount val="14"/>
                <c:pt idx="0">
                  <c:v>Skips</c:v>
                </c:pt>
                <c:pt idx="1">
                  <c:v>Evictions</c:v>
                </c:pt>
                <c:pt idx="2">
                  <c:v>Home</c:v>
                </c:pt>
                <c:pt idx="3">
                  <c:v>Employment</c:v>
                </c:pt>
                <c:pt idx="4">
                  <c:v>Lifestyle change</c:v>
                </c:pt>
                <c:pt idx="5">
                  <c:v>Rental Increase</c:v>
                </c:pt>
                <c:pt idx="6">
                  <c:v>Money Problems</c:v>
                </c:pt>
                <c:pt idx="7">
                  <c:v>Dissatisfied</c:v>
                </c:pt>
                <c:pt idx="8">
                  <c:v>Personal Reasons</c:v>
                </c:pt>
                <c:pt idx="9">
                  <c:v>Transfer</c:v>
                </c:pt>
                <c:pt idx="10">
                  <c:v>Death/Illness</c:v>
                </c:pt>
                <c:pt idx="11">
                  <c:v>Non-Renewal</c:v>
                </c:pt>
                <c:pt idx="12">
                  <c:v>Property Disaster</c:v>
                </c:pt>
                <c:pt idx="13">
                  <c:v>other</c:v>
                </c:pt>
              </c:strCache>
            </c:strRef>
          </c:cat>
          <c:val>
            <c:numRef>
              <c:f>ytd!$B$33:$O$33</c:f>
              <c:numCache>
                <c:formatCode>General</c:formatCode>
                <c:ptCount val="14"/>
                <c:pt idx="0">
                  <c:v>241</c:v>
                </c:pt>
                <c:pt idx="1">
                  <c:v>207</c:v>
                </c:pt>
                <c:pt idx="2">
                  <c:v>471</c:v>
                </c:pt>
                <c:pt idx="3">
                  <c:v>468</c:v>
                </c:pt>
                <c:pt idx="4">
                  <c:v>253</c:v>
                </c:pt>
                <c:pt idx="5">
                  <c:v>87</c:v>
                </c:pt>
                <c:pt idx="6">
                  <c:v>53</c:v>
                </c:pt>
                <c:pt idx="7">
                  <c:v>78</c:v>
                </c:pt>
                <c:pt idx="8">
                  <c:v>97</c:v>
                </c:pt>
                <c:pt idx="9">
                  <c:v>170</c:v>
                </c:pt>
                <c:pt idx="10">
                  <c:v>19</c:v>
                </c:pt>
                <c:pt idx="11">
                  <c:v>24</c:v>
                </c:pt>
                <c:pt idx="12">
                  <c:v>2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6-4074-80CB-CD11F4434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223384"/>
        <c:axId val="244223776"/>
        <c:axId val="0"/>
      </c:bar3DChart>
      <c:catAx>
        <c:axId val="244223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223776"/>
        <c:crosses val="autoZero"/>
        <c:auto val="1"/>
        <c:lblAlgn val="ctr"/>
        <c:lblOffset val="100"/>
        <c:noMultiLvlLbl val="0"/>
      </c:catAx>
      <c:valAx>
        <c:axId val="24422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223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59F76-28CF-498F-B6F7-5924B2A49D3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AE363-AB66-4EB0-B9AA-186DB6665B06}">
      <dgm:prSet phldrT="[Text]"/>
      <dgm:spPr/>
      <dgm:t>
        <a:bodyPr/>
        <a:lstStyle/>
        <a:p>
          <a:r>
            <a:rPr lang="en-US" b="1" dirty="0" smtClean="0"/>
            <a:t>Customer Service</a:t>
          </a:r>
          <a:endParaRPr lang="en-US" b="1" dirty="0"/>
        </a:p>
      </dgm:t>
    </dgm:pt>
    <dgm:pt modelId="{125FCD63-1A90-4171-9FA4-C70ED1EC2AC5}" type="parTrans" cxnId="{16291BFF-6953-4232-AC81-04F716D960B4}">
      <dgm:prSet/>
      <dgm:spPr/>
      <dgm:t>
        <a:bodyPr/>
        <a:lstStyle/>
        <a:p>
          <a:endParaRPr lang="en-US"/>
        </a:p>
      </dgm:t>
    </dgm:pt>
    <dgm:pt modelId="{96454439-466E-486B-8940-006517D9AD4A}" type="sibTrans" cxnId="{16291BFF-6953-4232-AC81-04F716D960B4}">
      <dgm:prSet/>
      <dgm:spPr/>
      <dgm:t>
        <a:bodyPr/>
        <a:lstStyle/>
        <a:p>
          <a:endParaRPr lang="en-US"/>
        </a:p>
      </dgm:t>
    </dgm:pt>
    <dgm:pt modelId="{67022AB3-3D69-44D6-A844-E8F1362DB907}">
      <dgm:prSet phldrT="[Text]" custT="1"/>
      <dgm:spPr/>
      <dgm:t>
        <a:bodyPr/>
        <a:lstStyle/>
        <a:p>
          <a:r>
            <a:rPr lang="en-US" sz="1200" b="1" dirty="0" smtClean="0"/>
            <a:t>Move-in Day</a:t>
          </a:r>
          <a:endParaRPr lang="en-US" sz="1200" b="1" dirty="0"/>
        </a:p>
      </dgm:t>
    </dgm:pt>
    <dgm:pt modelId="{0AB60EEC-6D1B-4CE3-9E41-99F948D1C3C8}" type="parTrans" cxnId="{BA6C4FBC-BF47-41F0-9E30-BD63526E9192}">
      <dgm:prSet/>
      <dgm:spPr/>
      <dgm:t>
        <a:bodyPr/>
        <a:lstStyle/>
        <a:p>
          <a:endParaRPr lang="en-US"/>
        </a:p>
      </dgm:t>
    </dgm:pt>
    <dgm:pt modelId="{AFDC5977-DCF5-4FDC-87B8-75B723F65CEE}" type="sibTrans" cxnId="{BA6C4FBC-BF47-41F0-9E30-BD63526E9192}">
      <dgm:prSet/>
      <dgm:spPr/>
      <dgm:t>
        <a:bodyPr/>
        <a:lstStyle/>
        <a:p>
          <a:endParaRPr lang="en-US"/>
        </a:p>
      </dgm:t>
    </dgm:pt>
    <dgm:pt modelId="{3413A4EF-3487-496C-A9EA-AD3FBAF68304}">
      <dgm:prSet phldrT="[Text]" custT="1"/>
      <dgm:spPr/>
      <dgm:t>
        <a:bodyPr/>
        <a:lstStyle/>
        <a:p>
          <a:r>
            <a:rPr lang="en-US" sz="1200" b="1" dirty="0" smtClean="0"/>
            <a:t>Maintenance Follow-up</a:t>
          </a:r>
          <a:endParaRPr lang="en-US" sz="1200" b="1" dirty="0"/>
        </a:p>
      </dgm:t>
    </dgm:pt>
    <dgm:pt modelId="{9C3F947E-FD3F-482D-A5EE-9CB5348F0F61}" type="parTrans" cxnId="{1AFD9BAB-DD7A-4311-B92A-27DC6085E475}">
      <dgm:prSet/>
      <dgm:spPr/>
      <dgm:t>
        <a:bodyPr/>
        <a:lstStyle/>
        <a:p>
          <a:endParaRPr lang="en-US"/>
        </a:p>
      </dgm:t>
    </dgm:pt>
    <dgm:pt modelId="{BC9B7DCE-9486-4CDF-AF7A-6EE14B0C9865}" type="sibTrans" cxnId="{1AFD9BAB-DD7A-4311-B92A-27DC6085E475}">
      <dgm:prSet/>
      <dgm:spPr/>
      <dgm:t>
        <a:bodyPr/>
        <a:lstStyle/>
        <a:p>
          <a:endParaRPr lang="en-US"/>
        </a:p>
      </dgm:t>
    </dgm:pt>
    <dgm:pt modelId="{BE107E74-1504-4DE1-9AB6-08856A4BED0D}">
      <dgm:prSet phldrT="[Text]" custT="1"/>
      <dgm:spPr/>
      <dgm:t>
        <a:bodyPr/>
        <a:lstStyle/>
        <a:p>
          <a:r>
            <a:rPr lang="en-US" sz="2000" b="1" dirty="0" smtClean="0"/>
            <a:t>Resident Retention</a:t>
          </a:r>
          <a:endParaRPr lang="en-US" sz="2000" b="1" dirty="0"/>
        </a:p>
      </dgm:t>
    </dgm:pt>
    <dgm:pt modelId="{E5EB00AD-465B-488D-BB58-D822B8E48B79}" type="parTrans" cxnId="{FED68059-33B5-410C-BB04-DB551D09EC71}">
      <dgm:prSet/>
      <dgm:spPr/>
      <dgm:t>
        <a:bodyPr/>
        <a:lstStyle/>
        <a:p>
          <a:endParaRPr lang="en-US"/>
        </a:p>
      </dgm:t>
    </dgm:pt>
    <dgm:pt modelId="{C2BE6C6C-9A3F-4803-B2E4-60C03E3F51B8}" type="sibTrans" cxnId="{FED68059-33B5-410C-BB04-DB551D09EC71}">
      <dgm:prSet/>
      <dgm:spPr/>
      <dgm:t>
        <a:bodyPr/>
        <a:lstStyle/>
        <a:p>
          <a:endParaRPr lang="en-US"/>
        </a:p>
      </dgm:t>
    </dgm:pt>
    <dgm:pt modelId="{9FA9CEE0-41F6-4EF8-8E11-FB5EA20E2214}">
      <dgm:prSet phldrT="[Text]" custT="1"/>
      <dgm:spPr/>
      <dgm:t>
        <a:bodyPr/>
        <a:lstStyle/>
        <a:p>
          <a:r>
            <a:rPr lang="en-US" sz="1200" b="1" dirty="0" smtClean="0"/>
            <a:t>Resident Appreciation</a:t>
          </a:r>
          <a:endParaRPr lang="en-US" sz="1200" b="1" dirty="0"/>
        </a:p>
      </dgm:t>
    </dgm:pt>
    <dgm:pt modelId="{C611B9C1-A365-4EE1-9F2D-CEF981999B07}" type="parTrans" cxnId="{9FA1AB6F-8048-4EAD-87F9-EECDB99BF8F8}">
      <dgm:prSet/>
      <dgm:spPr/>
      <dgm:t>
        <a:bodyPr/>
        <a:lstStyle/>
        <a:p>
          <a:endParaRPr lang="en-US"/>
        </a:p>
      </dgm:t>
    </dgm:pt>
    <dgm:pt modelId="{2B248CDA-877C-4E0F-A827-069CFF4BB282}" type="sibTrans" cxnId="{9FA1AB6F-8048-4EAD-87F9-EECDB99BF8F8}">
      <dgm:prSet/>
      <dgm:spPr/>
      <dgm:t>
        <a:bodyPr/>
        <a:lstStyle/>
        <a:p>
          <a:endParaRPr lang="en-US"/>
        </a:p>
      </dgm:t>
    </dgm:pt>
    <dgm:pt modelId="{D6A8B0C7-9382-4C95-B172-9F46AD8DF6F5}">
      <dgm:prSet phldrT="[Text]" custT="1"/>
      <dgm:spPr/>
      <dgm:t>
        <a:bodyPr/>
        <a:lstStyle/>
        <a:p>
          <a:r>
            <a:rPr lang="en-US" sz="1200" b="1" dirty="0" smtClean="0"/>
            <a:t>Marketing</a:t>
          </a:r>
          <a:endParaRPr lang="en-US" sz="1200" b="1" dirty="0"/>
        </a:p>
      </dgm:t>
    </dgm:pt>
    <dgm:pt modelId="{B48DAD15-FAB5-4869-AEF6-775328B19534}" type="parTrans" cxnId="{080B2049-D302-4D1D-838F-08F862398978}">
      <dgm:prSet/>
      <dgm:spPr/>
      <dgm:t>
        <a:bodyPr/>
        <a:lstStyle/>
        <a:p>
          <a:endParaRPr lang="en-US"/>
        </a:p>
      </dgm:t>
    </dgm:pt>
    <dgm:pt modelId="{79F78779-1384-4C43-987D-DA6B25AFCFA9}" type="sibTrans" cxnId="{080B2049-D302-4D1D-838F-08F862398978}">
      <dgm:prSet/>
      <dgm:spPr/>
      <dgm:t>
        <a:bodyPr/>
        <a:lstStyle/>
        <a:p>
          <a:endParaRPr lang="en-US"/>
        </a:p>
      </dgm:t>
    </dgm:pt>
    <dgm:pt modelId="{36C575BA-6008-49AA-8707-A9A19B6F213E}">
      <dgm:prSet phldrT="[Text]" custT="1"/>
      <dgm:spPr/>
      <dgm:t>
        <a:bodyPr/>
        <a:lstStyle/>
        <a:p>
          <a:r>
            <a:rPr lang="en-US" sz="1200" b="1" dirty="0" smtClean="0"/>
            <a:t>Renew</a:t>
          </a:r>
          <a:endParaRPr lang="en-US" sz="1200" b="1" dirty="0"/>
        </a:p>
      </dgm:t>
    </dgm:pt>
    <dgm:pt modelId="{77B1F98B-3120-4BA1-8C9B-81A8C6C9037C}" type="parTrans" cxnId="{74225DB6-5641-4AA4-A170-A14412CFD93B}">
      <dgm:prSet/>
      <dgm:spPr/>
      <dgm:t>
        <a:bodyPr/>
        <a:lstStyle/>
        <a:p>
          <a:endParaRPr lang="en-US"/>
        </a:p>
      </dgm:t>
    </dgm:pt>
    <dgm:pt modelId="{8B5CEC04-8212-4D17-9412-2AD5411A29B8}" type="sibTrans" cxnId="{74225DB6-5641-4AA4-A170-A14412CFD93B}">
      <dgm:prSet/>
      <dgm:spPr/>
      <dgm:t>
        <a:bodyPr/>
        <a:lstStyle/>
        <a:p>
          <a:endParaRPr lang="en-US"/>
        </a:p>
      </dgm:t>
    </dgm:pt>
    <dgm:pt modelId="{661E221C-B71F-4504-BDD2-C6A40BDC920E}" type="pres">
      <dgm:prSet presAssocID="{B9559F76-28CF-498F-B6F7-5924B2A49D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DE61D-CC86-4B54-90CD-E8685407BB2F}" type="pres">
      <dgm:prSet presAssocID="{BE107E74-1504-4DE1-9AB6-08856A4BED0D}" presName="centerShape" presStyleLbl="node0" presStyleIdx="0" presStyleCnt="1" custScaleX="114734"/>
      <dgm:spPr/>
      <dgm:t>
        <a:bodyPr/>
        <a:lstStyle/>
        <a:p>
          <a:endParaRPr lang="en-US"/>
        </a:p>
      </dgm:t>
    </dgm:pt>
    <dgm:pt modelId="{8FF4DAA0-E4FC-4384-9093-637D9BDBA208}" type="pres">
      <dgm:prSet presAssocID="{74FAE363-AB66-4EB0-B9AA-186DB6665B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2B1C5-73F6-4190-9F88-2BA4752A0542}" type="pres">
      <dgm:prSet presAssocID="{74FAE363-AB66-4EB0-B9AA-186DB6665B06}" presName="dummy" presStyleCnt="0"/>
      <dgm:spPr/>
    </dgm:pt>
    <dgm:pt modelId="{29E1F3DD-219C-485E-8E7C-4032D46578DD}" type="pres">
      <dgm:prSet presAssocID="{96454439-466E-486B-8940-006517D9AD4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8738DC5-4A32-4D1B-9780-6C91848A8091}" type="pres">
      <dgm:prSet presAssocID="{67022AB3-3D69-44D6-A844-E8F1362DB907}" presName="node" presStyleLbl="node1" presStyleIdx="1" presStyleCnt="6" custScaleX="121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8AF4F-99BB-45BC-801F-2FC5A789B99A}" type="pres">
      <dgm:prSet presAssocID="{67022AB3-3D69-44D6-A844-E8F1362DB907}" presName="dummy" presStyleCnt="0"/>
      <dgm:spPr/>
    </dgm:pt>
    <dgm:pt modelId="{78501046-3A52-4010-A0EB-BF42DCABBEFA}" type="pres">
      <dgm:prSet presAssocID="{AFDC5977-DCF5-4FDC-87B8-75B723F65CE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00E06F0-F9EB-4373-91EA-3C632851A2F5}" type="pres">
      <dgm:prSet presAssocID="{3413A4EF-3487-496C-A9EA-AD3FBAF68304}" presName="node" presStyleLbl="node1" presStyleIdx="2" presStyleCnt="6" custScaleX="12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3CCF8-9A1D-4AC0-B2F1-67F7309426C7}" type="pres">
      <dgm:prSet presAssocID="{3413A4EF-3487-496C-A9EA-AD3FBAF68304}" presName="dummy" presStyleCnt="0"/>
      <dgm:spPr/>
    </dgm:pt>
    <dgm:pt modelId="{CBC6FAA6-6881-49BB-89E7-399B81E7E656}" type="pres">
      <dgm:prSet presAssocID="{BC9B7DCE-9486-4CDF-AF7A-6EE14B0C986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9A7041A-2920-495D-AA2F-890FA48511CA}" type="pres">
      <dgm:prSet presAssocID="{D6A8B0C7-9382-4C95-B172-9F46AD8DF6F5}" presName="node" presStyleLbl="node1" presStyleIdx="3" presStyleCnt="6" custScaleX="13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2FF6-1968-4E31-89B6-605F5411D208}" type="pres">
      <dgm:prSet presAssocID="{D6A8B0C7-9382-4C95-B172-9F46AD8DF6F5}" presName="dummy" presStyleCnt="0"/>
      <dgm:spPr/>
    </dgm:pt>
    <dgm:pt modelId="{98103470-8F59-49EB-BF6F-5CF5F4CE1807}" type="pres">
      <dgm:prSet presAssocID="{79F78779-1384-4C43-987D-DA6B25AFCFA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635D55D-1E36-4FD4-ACE2-5C72488AC7E0}" type="pres">
      <dgm:prSet presAssocID="{9FA9CEE0-41F6-4EF8-8E11-FB5EA20E2214}" presName="node" presStyleLbl="node1" presStyleIdx="4" presStyleCnt="6" custScaleX="13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D45AE-5C6B-45A5-8C0F-9AFB3340703C}" type="pres">
      <dgm:prSet presAssocID="{9FA9CEE0-41F6-4EF8-8E11-FB5EA20E2214}" presName="dummy" presStyleCnt="0"/>
      <dgm:spPr/>
    </dgm:pt>
    <dgm:pt modelId="{C7DBCD9B-5CD1-4E93-B649-4D1E28F14171}" type="pres">
      <dgm:prSet presAssocID="{2B248CDA-877C-4E0F-A827-069CFF4BB28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DE29BB2-91D1-4B2D-8B89-EED994F48D22}" type="pres">
      <dgm:prSet presAssocID="{36C575BA-6008-49AA-8707-A9A19B6F213E}" presName="node" presStyleLbl="node1" presStyleIdx="5" presStyleCnt="6" custScaleX="136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B6D40-3A68-4CDA-B96B-1E507E20E21D}" type="pres">
      <dgm:prSet presAssocID="{36C575BA-6008-49AA-8707-A9A19B6F213E}" presName="dummy" presStyleCnt="0"/>
      <dgm:spPr/>
    </dgm:pt>
    <dgm:pt modelId="{54DB43CC-9BE6-402E-B43B-2DE5A36504C2}" type="pres">
      <dgm:prSet presAssocID="{8B5CEC04-8212-4D17-9412-2AD5411A29B8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F8AB0D9-B5F3-41C4-9B26-E32415F1DD23}" type="presOf" srcId="{D6A8B0C7-9382-4C95-B172-9F46AD8DF6F5}" destId="{19A7041A-2920-495D-AA2F-890FA48511CA}" srcOrd="0" destOrd="0" presId="urn:microsoft.com/office/officeart/2005/8/layout/radial6"/>
    <dgm:cxn modelId="{9FA1AB6F-8048-4EAD-87F9-EECDB99BF8F8}" srcId="{BE107E74-1504-4DE1-9AB6-08856A4BED0D}" destId="{9FA9CEE0-41F6-4EF8-8E11-FB5EA20E2214}" srcOrd="4" destOrd="0" parTransId="{C611B9C1-A365-4EE1-9F2D-CEF981999B07}" sibTransId="{2B248CDA-877C-4E0F-A827-069CFF4BB282}"/>
    <dgm:cxn modelId="{E8CBE8B1-DF20-4E84-B589-44A77C41900F}" type="presOf" srcId="{79F78779-1384-4C43-987D-DA6B25AFCFA9}" destId="{98103470-8F59-49EB-BF6F-5CF5F4CE1807}" srcOrd="0" destOrd="0" presId="urn:microsoft.com/office/officeart/2005/8/layout/radial6"/>
    <dgm:cxn modelId="{B717460B-D09B-4ADF-A058-A75AFF5B7C36}" type="presOf" srcId="{96454439-466E-486B-8940-006517D9AD4A}" destId="{29E1F3DD-219C-485E-8E7C-4032D46578DD}" srcOrd="0" destOrd="0" presId="urn:microsoft.com/office/officeart/2005/8/layout/radial6"/>
    <dgm:cxn modelId="{BA6C4FBC-BF47-41F0-9E30-BD63526E9192}" srcId="{BE107E74-1504-4DE1-9AB6-08856A4BED0D}" destId="{67022AB3-3D69-44D6-A844-E8F1362DB907}" srcOrd="1" destOrd="0" parTransId="{0AB60EEC-6D1B-4CE3-9E41-99F948D1C3C8}" sibTransId="{AFDC5977-DCF5-4FDC-87B8-75B723F65CEE}"/>
    <dgm:cxn modelId="{9A400F1B-9B5B-48C1-9033-A75BECA9BBD7}" type="presOf" srcId="{B9559F76-28CF-498F-B6F7-5924B2A49D3B}" destId="{661E221C-B71F-4504-BDD2-C6A40BDC920E}" srcOrd="0" destOrd="0" presId="urn:microsoft.com/office/officeart/2005/8/layout/radial6"/>
    <dgm:cxn modelId="{BF60639A-7959-4195-BDB8-ADF541C536E3}" type="presOf" srcId="{2B248CDA-877C-4E0F-A827-069CFF4BB282}" destId="{C7DBCD9B-5CD1-4E93-B649-4D1E28F14171}" srcOrd="0" destOrd="0" presId="urn:microsoft.com/office/officeart/2005/8/layout/radial6"/>
    <dgm:cxn modelId="{16291BFF-6953-4232-AC81-04F716D960B4}" srcId="{BE107E74-1504-4DE1-9AB6-08856A4BED0D}" destId="{74FAE363-AB66-4EB0-B9AA-186DB6665B06}" srcOrd="0" destOrd="0" parTransId="{125FCD63-1A90-4171-9FA4-C70ED1EC2AC5}" sibTransId="{96454439-466E-486B-8940-006517D9AD4A}"/>
    <dgm:cxn modelId="{B116099F-6D9F-422C-9B5A-AA631DD6E8F0}" type="presOf" srcId="{3413A4EF-3487-496C-A9EA-AD3FBAF68304}" destId="{300E06F0-F9EB-4373-91EA-3C632851A2F5}" srcOrd="0" destOrd="0" presId="urn:microsoft.com/office/officeart/2005/8/layout/radial6"/>
    <dgm:cxn modelId="{1AFD9BAB-DD7A-4311-B92A-27DC6085E475}" srcId="{BE107E74-1504-4DE1-9AB6-08856A4BED0D}" destId="{3413A4EF-3487-496C-A9EA-AD3FBAF68304}" srcOrd="2" destOrd="0" parTransId="{9C3F947E-FD3F-482D-A5EE-9CB5348F0F61}" sibTransId="{BC9B7DCE-9486-4CDF-AF7A-6EE14B0C9865}"/>
    <dgm:cxn modelId="{74225DB6-5641-4AA4-A170-A14412CFD93B}" srcId="{BE107E74-1504-4DE1-9AB6-08856A4BED0D}" destId="{36C575BA-6008-49AA-8707-A9A19B6F213E}" srcOrd="5" destOrd="0" parTransId="{77B1F98B-3120-4BA1-8C9B-81A8C6C9037C}" sibTransId="{8B5CEC04-8212-4D17-9412-2AD5411A29B8}"/>
    <dgm:cxn modelId="{2EFC8375-8F6B-454B-8998-74C3E1B232D4}" type="presOf" srcId="{36C575BA-6008-49AA-8707-A9A19B6F213E}" destId="{BDE29BB2-91D1-4B2D-8B89-EED994F48D22}" srcOrd="0" destOrd="0" presId="urn:microsoft.com/office/officeart/2005/8/layout/radial6"/>
    <dgm:cxn modelId="{780830BB-22A4-4809-BB5A-832B0FD6E8AD}" type="presOf" srcId="{67022AB3-3D69-44D6-A844-E8F1362DB907}" destId="{38738DC5-4A32-4D1B-9780-6C91848A8091}" srcOrd="0" destOrd="0" presId="urn:microsoft.com/office/officeart/2005/8/layout/radial6"/>
    <dgm:cxn modelId="{AB65C283-6187-40FC-B0F5-36447B2A0A83}" type="presOf" srcId="{74FAE363-AB66-4EB0-B9AA-186DB6665B06}" destId="{8FF4DAA0-E4FC-4384-9093-637D9BDBA208}" srcOrd="0" destOrd="0" presId="urn:microsoft.com/office/officeart/2005/8/layout/radial6"/>
    <dgm:cxn modelId="{C87D75F4-FAA7-4A42-BA8B-D0ADEC3AB964}" type="presOf" srcId="{AFDC5977-DCF5-4FDC-87B8-75B723F65CEE}" destId="{78501046-3A52-4010-A0EB-BF42DCABBEFA}" srcOrd="0" destOrd="0" presId="urn:microsoft.com/office/officeart/2005/8/layout/radial6"/>
    <dgm:cxn modelId="{5E2F600B-D545-45FA-9851-5BA82B7667F7}" type="presOf" srcId="{8B5CEC04-8212-4D17-9412-2AD5411A29B8}" destId="{54DB43CC-9BE6-402E-B43B-2DE5A36504C2}" srcOrd="0" destOrd="0" presId="urn:microsoft.com/office/officeart/2005/8/layout/radial6"/>
    <dgm:cxn modelId="{6AA4E0F1-FFD2-470B-8371-E581E641BB3E}" type="presOf" srcId="{BC9B7DCE-9486-4CDF-AF7A-6EE14B0C9865}" destId="{CBC6FAA6-6881-49BB-89E7-399B81E7E656}" srcOrd="0" destOrd="0" presId="urn:microsoft.com/office/officeart/2005/8/layout/radial6"/>
    <dgm:cxn modelId="{080B2049-D302-4D1D-838F-08F862398978}" srcId="{BE107E74-1504-4DE1-9AB6-08856A4BED0D}" destId="{D6A8B0C7-9382-4C95-B172-9F46AD8DF6F5}" srcOrd="3" destOrd="0" parTransId="{B48DAD15-FAB5-4869-AEF6-775328B19534}" sibTransId="{79F78779-1384-4C43-987D-DA6B25AFCFA9}"/>
    <dgm:cxn modelId="{FED68059-33B5-410C-BB04-DB551D09EC71}" srcId="{B9559F76-28CF-498F-B6F7-5924B2A49D3B}" destId="{BE107E74-1504-4DE1-9AB6-08856A4BED0D}" srcOrd="0" destOrd="0" parTransId="{E5EB00AD-465B-488D-BB58-D822B8E48B79}" sibTransId="{C2BE6C6C-9A3F-4803-B2E4-60C03E3F51B8}"/>
    <dgm:cxn modelId="{779BD494-C785-419A-8EEB-736356DB8DB7}" type="presOf" srcId="{BE107E74-1504-4DE1-9AB6-08856A4BED0D}" destId="{D16DE61D-CC86-4B54-90CD-E8685407BB2F}" srcOrd="0" destOrd="0" presId="urn:microsoft.com/office/officeart/2005/8/layout/radial6"/>
    <dgm:cxn modelId="{1A67EA2F-C737-492A-8DCF-B6EF9A41A9F5}" type="presOf" srcId="{9FA9CEE0-41F6-4EF8-8E11-FB5EA20E2214}" destId="{F635D55D-1E36-4FD4-ACE2-5C72488AC7E0}" srcOrd="0" destOrd="0" presId="urn:microsoft.com/office/officeart/2005/8/layout/radial6"/>
    <dgm:cxn modelId="{6C2E9FD4-28E8-44A3-BC3A-80A9A04FDBDD}" type="presParOf" srcId="{661E221C-B71F-4504-BDD2-C6A40BDC920E}" destId="{D16DE61D-CC86-4B54-90CD-E8685407BB2F}" srcOrd="0" destOrd="0" presId="urn:microsoft.com/office/officeart/2005/8/layout/radial6"/>
    <dgm:cxn modelId="{448DF4C8-9525-45F8-8575-19B036BF9F39}" type="presParOf" srcId="{661E221C-B71F-4504-BDD2-C6A40BDC920E}" destId="{8FF4DAA0-E4FC-4384-9093-637D9BDBA208}" srcOrd="1" destOrd="0" presId="urn:microsoft.com/office/officeart/2005/8/layout/radial6"/>
    <dgm:cxn modelId="{BD261342-38B8-4AAD-A45F-AF9D914D3DB4}" type="presParOf" srcId="{661E221C-B71F-4504-BDD2-C6A40BDC920E}" destId="{1C82B1C5-73F6-4190-9F88-2BA4752A0542}" srcOrd="2" destOrd="0" presId="urn:microsoft.com/office/officeart/2005/8/layout/radial6"/>
    <dgm:cxn modelId="{708C6F62-4D26-4C17-8A39-30AB934F06D1}" type="presParOf" srcId="{661E221C-B71F-4504-BDD2-C6A40BDC920E}" destId="{29E1F3DD-219C-485E-8E7C-4032D46578DD}" srcOrd="3" destOrd="0" presId="urn:microsoft.com/office/officeart/2005/8/layout/radial6"/>
    <dgm:cxn modelId="{CD087181-F754-4B66-BF77-B68D17093BE4}" type="presParOf" srcId="{661E221C-B71F-4504-BDD2-C6A40BDC920E}" destId="{38738DC5-4A32-4D1B-9780-6C91848A8091}" srcOrd="4" destOrd="0" presId="urn:microsoft.com/office/officeart/2005/8/layout/radial6"/>
    <dgm:cxn modelId="{2989FD9A-9C37-4FF3-AE6E-6DF87D96409F}" type="presParOf" srcId="{661E221C-B71F-4504-BDD2-C6A40BDC920E}" destId="{9D38AF4F-99BB-45BC-801F-2FC5A789B99A}" srcOrd="5" destOrd="0" presId="urn:microsoft.com/office/officeart/2005/8/layout/radial6"/>
    <dgm:cxn modelId="{83352653-1AB5-4C3A-A217-26908384B48B}" type="presParOf" srcId="{661E221C-B71F-4504-BDD2-C6A40BDC920E}" destId="{78501046-3A52-4010-A0EB-BF42DCABBEFA}" srcOrd="6" destOrd="0" presId="urn:microsoft.com/office/officeart/2005/8/layout/radial6"/>
    <dgm:cxn modelId="{D9C793D7-26E9-4B8F-9FC6-E80BD02AF3BF}" type="presParOf" srcId="{661E221C-B71F-4504-BDD2-C6A40BDC920E}" destId="{300E06F0-F9EB-4373-91EA-3C632851A2F5}" srcOrd="7" destOrd="0" presId="urn:microsoft.com/office/officeart/2005/8/layout/radial6"/>
    <dgm:cxn modelId="{A7E38337-7271-4CD6-BE3E-0B6660579C3A}" type="presParOf" srcId="{661E221C-B71F-4504-BDD2-C6A40BDC920E}" destId="{71C3CCF8-9A1D-4AC0-B2F1-67F7309426C7}" srcOrd="8" destOrd="0" presId="urn:microsoft.com/office/officeart/2005/8/layout/radial6"/>
    <dgm:cxn modelId="{87306838-E03F-4655-B8FC-753832381788}" type="presParOf" srcId="{661E221C-B71F-4504-BDD2-C6A40BDC920E}" destId="{CBC6FAA6-6881-49BB-89E7-399B81E7E656}" srcOrd="9" destOrd="0" presId="urn:microsoft.com/office/officeart/2005/8/layout/radial6"/>
    <dgm:cxn modelId="{0E1B584A-B03E-41C3-8380-D703FF3243DB}" type="presParOf" srcId="{661E221C-B71F-4504-BDD2-C6A40BDC920E}" destId="{19A7041A-2920-495D-AA2F-890FA48511CA}" srcOrd="10" destOrd="0" presId="urn:microsoft.com/office/officeart/2005/8/layout/radial6"/>
    <dgm:cxn modelId="{46238242-B789-4BB2-9C25-648288059770}" type="presParOf" srcId="{661E221C-B71F-4504-BDD2-C6A40BDC920E}" destId="{918D2FF6-1968-4E31-89B6-605F5411D208}" srcOrd="11" destOrd="0" presId="urn:microsoft.com/office/officeart/2005/8/layout/radial6"/>
    <dgm:cxn modelId="{7C9AE537-4A69-434A-98AB-003CEB83DC9B}" type="presParOf" srcId="{661E221C-B71F-4504-BDD2-C6A40BDC920E}" destId="{98103470-8F59-49EB-BF6F-5CF5F4CE1807}" srcOrd="12" destOrd="0" presId="urn:microsoft.com/office/officeart/2005/8/layout/radial6"/>
    <dgm:cxn modelId="{73163CE4-4128-44C4-B1A3-AD846B517935}" type="presParOf" srcId="{661E221C-B71F-4504-BDD2-C6A40BDC920E}" destId="{F635D55D-1E36-4FD4-ACE2-5C72488AC7E0}" srcOrd="13" destOrd="0" presId="urn:microsoft.com/office/officeart/2005/8/layout/radial6"/>
    <dgm:cxn modelId="{D389D643-32CA-4535-940F-D4120F37D5A4}" type="presParOf" srcId="{661E221C-B71F-4504-BDD2-C6A40BDC920E}" destId="{C27D45AE-5C6B-45A5-8C0F-9AFB3340703C}" srcOrd="14" destOrd="0" presId="urn:microsoft.com/office/officeart/2005/8/layout/radial6"/>
    <dgm:cxn modelId="{76A97C78-BB0A-48FB-B20A-ADF70152AEA7}" type="presParOf" srcId="{661E221C-B71F-4504-BDD2-C6A40BDC920E}" destId="{C7DBCD9B-5CD1-4E93-B649-4D1E28F14171}" srcOrd="15" destOrd="0" presId="urn:microsoft.com/office/officeart/2005/8/layout/radial6"/>
    <dgm:cxn modelId="{B03C0EC0-5F57-48FC-AAA5-271B32D4D718}" type="presParOf" srcId="{661E221C-B71F-4504-BDD2-C6A40BDC920E}" destId="{BDE29BB2-91D1-4B2D-8B89-EED994F48D22}" srcOrd="16" destOrd="0" presId="urn:microsoft.com/office/officeart/2005/8/layout/radial6"/>
    <dgm:cxn modelId="{2AF2D917-6E22-4936-A25F-2C806C532A63}" type="presParOf" srcId="{661E221C-B71F-4504-BDD2-C6A40BDC920E}" destId="{32FB6D40-3A68-4CDA-B96B-1E507E20E21D}" srcOrd="17" destOrd="0" presId="urn:microsoft.com/office/officeart/2005/8/layout/radial6"/>
    <dgm:cxn modelId="{C667B2DF-11CA-41C5-8569-601785C9E182}" type="presParOf" srcId="{661E221C-B71F-4504-BDD2-C6A40BDC920E}" destId="{54DB43CC-9BE6-402E-B43B-2DE5A36504C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B43CC-9BE6-402E-B43B-2DE5A36504C2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BCD9B-5CD1-4E93-B649-4D1E28F14171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03470-8F59-49EB-BF6F-5CF5F4CE1807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6FAA6-6881-49BB-89E7-399B81E7E656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01046-3A52-4010-A0EB-BF42DCABBEFA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F3DD-219C-485E-8E7C-4032D46578DD}">
      <dsp:nvSpPr>
        <dsp:cNvPr id="0" name=""/>
        <dsp:cNvSpPr/>
      </dsp:nvSpPr>
      <dsp:spPr>
        <a:xfrm>
          <a:off x="2728176" y="552136"/>
          <a:ext cx="3773760" cy="3773760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DE61D-CC86-4B54-90CD-E8685407BB2F}">
      <dsp:nvSpPr>
        <dsp:cNvPr id="0" name=""/>
        <dsp:cNvSpPr/>
      </dsp:nvSpPr>
      <dsp:spPr>
        <a:xfrm>
          <a:off x="3643026" y="1591812"/>
          <a:ext cx="1944062" cy="1694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Resident Retention</a:t>
          </a:r>
          <a:endParaRPr lang="en-US" sz="2000" b="1" kern="1200" dirty="0"/>
        </a:p>
      </dsp:txBody>
      <dsp:txXfrm>
        <a:off x="3927727" y="1839952"/>
        <a:ext cx="1374660" cy="1198128"/>
      </dsp:txXfrm>
    </dsp:sp>
    <dsp:sp modelId="{8FF4DAA0-E4FC-4384-9093-637D9BDBA208}">
      <dsp:nvSpPr>
        <dsp:cNvPr id="0" name=""/>
        <dsp:cNvSpPr/>
      </dsp:nvSpPr>
      <dsp:spPr>
        <a:xfrm>
          <a:off x="4022014" y="1792"/>
          <a:ext cx="1186085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Customer Service</a:t>
          </a:r>
          <a:endParaRPr lang="en-US" sz="1500" b="1" kern="1200" dirty="0"/>
        </a:p>
      </dsp:txBody>
      <dsp:txXfrm>
        <a:off x="4195712" y="175490"/>
        <a:ext cx="838689" cy="838689"/>
      </dsp:txXfrm>
    </dsp:sp>
    <dsp:sp modelId="{38738DC5-4A32-4D1B-9780-6C91848A8091}">
      <dsp:nvSpPr>
        <dsp:cNvPr id="0" name=""/>
        <dsp:cNvSpPr/>
      </dsp:nvSpPr>
      <dsp:spPr>
        <a:xfrm>
          <a:off x="5490153" y="923883"/>
          <a:ext cx="1444023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Move-in Day</a:t>
          </a:r>
          <a:endParaRPr lang="en-US" sz="1200" b="1" kern="1200" dirty="0"/>
        </a:p>
      </dsp:txBody>
      <dsp:txXfrm>
        <a:off x="5701625" y="1097581"/>
        <a:ext cx="1021079" cy="838689"/>
      </dsp:txXfrm>
    </dsp:sp>
    <dsp:sp modelId="{300E06F0-F9EB-4373-91EA-3C632851A2F5}">
      <dsp:nvSpPr>
        <dsp:cNvPr id="0" name=""/>
        <dsp:cNvSpPr/>
      </dsp:nvSpPr>
      <dsp:spPr>
        <a:xfrm>
          <a:off x="5484062" y="2768064"/>
          <a:ext cx="1456204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Maintenance Follow-up</a:t>
          </a:r>
          <a:endParaRPr lang="en-US" sz="1200" b="1" kern="1200" dirty="0"/>
        </a:p>
      </dsp:txBody>
      <dsp:txXfrm>
        <a:off x="5697318" y="2941762"/>
        <a:ext cx="1029692" cy="838689"/>
      </dsp:txXfrm>
    </dsp:sp>
    <dsp:sp modelId="{19A7041A-2920-495D-AA2F-890FA48511CA}">
      <dsp:nvSpPr>
        <dsp:cNvPr id="0" name=""/>
        <dsp:cNvSpPr/>
      </dsp:nvSpPr>
      <dsp:spPr>
        <a:xfrm>
          <a:off x="3834055" y="3690155"/>
          <a:ext cx="1562003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Marketing</a:t>
          </a:r>
          <a:endParaRPr lang="en-US" sz="1200" b="1" kern="1200" dirty="0"/>
        </a:p>
      </dsp:txBody>
      <dsp:txXfrm>
        <a:off x="4062805" y="3863853"/>
        <a:ext cx="1104503" cy="838689"/>
      </dsp:txXfrm>
    </dsp:sp>
    <dsp:sp modelId="{F635D55D-1E36-4FD4-ACE2-5C72488AC7E0}">
      <dsp:nvSpPr>
        <dsp:cNvPr id="0" name=""/>
        <dsp:cNvSpPr/>
      </dsp:nvSpPr>
      <dsp:spPr>
        <a:xfrm>
          <a:off x="2203731" y="2768064"/>
          <a:ext cx="1628436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Resident Appreciation</a:t>
          </a:r>
          <a:endParaRPr lang="en-US" sz="1200" b="1" kern="1200" dirty="0"/>
        </a:p>
      </dsp:txBody>
      <dsp:txXfrm>
        <a:off x="2442210" y="2941762"/>
        <a:ext cx="1151478" cy="838689"/>
      </dsp:txXfrm>
    </dsp:sp>
    <dsp:sp modelId="{BDE29BB2-91D1-4B2D-8B89-EED994F48D22}">
      <dsp:nvSpPr>
        <dsp:cNvPr id="0" name=""/>
        <dsp:cNvSpPr/>
      </dsp:nvSpPr>
      <dsp:spPr>
        <a:xfrm>
          <a:off x="2209804" y="923883"/>
          <a:ext cx="1616290" cy="118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Renew</a:t>
          </a:r>
          <a:endParaRPr lang="en-US" sz="1200" b="1" kern="1200" dirty="0"/>
        </a:p>
      </dsp:txBody>
      <dsp:txXfrm>
        <a:off x="2446504" y="1097581"/>
        <a:ext cx="1142890" cy="838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5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6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4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32CD-5F4F-4AAC-94C1-C76EB60B6FA4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FDA8-12C1-4AA6-8B33-89BC136F7D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90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9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2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1B51DB5-726F-41C5-9937-9A82A90A1F65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908CF9A-B23A-4234-9016-F41C57F35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1"/>
            <a:ext cx="9021792" cy="1154097"/>
          </a:xfrm>
        </p:spPr>
        <p:txBody>
          <a:bodyPr>
            <a:noAutofit/>
          </a:bodyPr>
          <a:lstStyle/>
          <a:p>
            <a:r>
              <a:rPr lang="en-US" sz="6000" dirty="0"/>
              <a:t>Resident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6158" y="2363637"/>
            <a:ext cx="9342407" cy="359359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Importance</a:t>
            </a:r>
          </a:p>
          <a:p>
            <a:r>
              <a:rPr lang="en-US" sz="3200" dirty="0" smtClean="0"/>
              <a:t>Reasons for move outs</a:t>
            </a:r>
          </a:p>
          <a:p>
            <a:r>
              <a:rPr lang="en-US" sz="3200" dirty="0" smtClean="0"/>
              <a:t>Key components of retention</a:t>
            </a:r>
          </a:p>
          <a:p>
            <a:r>
              <a:rPr lang="en-US" sz="3200" dirty="0" smtClean="0"/>
              <a:t>Renewal process</a:t>
            </a:r>
          </a:p>
          <a:p>
            <a:r>
              <a:rPr lang="en-US" sz="3200" dirty="0" smtClean="0"/>
              <a:t>Renewal Increases</a:t>
            </a:r>
          </a:p>
          <a:p>
            <a:r>
              <a:rPr lang="en-US" sz="3200" dirty="0" smtClean="0"/>
              <a:t>Retention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04" y="4137804"/>
            <a:ext cx="2720196" cy="2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52400"/>
            <a:ext cx="9144000" cy="1143000"/>
          </a:xfrm>
        </p:spPr>
        <p:txBody>
          <a:bodyPr/>
          <a:lstStyle/>
          <a:p>
            <a:pPr algn="ctr"/>
            <a:r>
              <a:rPr lang="en-US" sz="6000" dirty="0"/>
              <a:t>Renewal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989"/>
            <a:ext cx="12192000" cy="502201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90 </a:t>
            </a:r>
            <a:r>
              <a:rPr lang="en-US" dirty="0" smtClean="0"/>
              <a:t>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Fill </a:t>
            </a:r>
            <a:r>
              <a:rPr lang="en-US" sz="1600" dirty="0"/>
              <a:t>out the renewal </a:t>
            </a:r>
            <a:r>
              <a:rPr lang="en-US" sz="1600" dirty="0" smtClean="0"/>
              <a:t>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u="sng" dirty="0" smtClean="0"/>
              <a:t>If requesting an amount less than the auto increase you will need to provide a reason in the comment section</a:t>
            </a:r>
            <a:endParaRPr lang="en-US" sz="1600" b="1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Send to PMT for approval by the 20</a:t>
            </a:r>
            <a:r>
              <a:rPr lang="en-US" sz="1600" baseline="30000" dirty="0"/>
              <a:t>th</a:t>
            </a:r>
            <a:r>
              <a:rPr lang="en-US" sz="1600" dirty="0"/>
              <a:t> of every </a:t>
            </a:r>
            <a:r>
              <a:rPr lang="en-US" sz="1600" dirty="0" smtClean="0"/>
              <a:t>month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Renewal Binders!</a:t>
            </a: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60-75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Send initial renewal letter</a:t>
            </a:r>
            <a:r>
              <a:rPr lang="en-US" sz="1600" dirty="0" smtClean="0"/>
              <a:t>: </a:t>
            </a:r>
            <a:r>
              <a:rPr lang="en-US" sz="1600" b="1" u="sng" dirty="0" smtClean="0"/>
              <a:t>Sample letters are located on the marketing library website</a:t>
            </a:r>
            <a:endParaRPr lang="en-US" sz="1600" b="1" u="sng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Informal letter- invite the resident to the office to discuss their upcoming lease renewal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Formal Letter- Presents the renewal and all the pertinent details</a:t>
            </a:r>
            <a:r>
              <a:rPr lang="en-US" sz="1600" dirty="0" smtClean="0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smtClean="0"/>
              <a:t>Renewal color flyer</a:t>
            </a: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40-60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 smtClean="0"/>
              <a:t>Call, Email, or Send a </a:t>
            </a:r>
            <a:r>
              <a:rPr lang="en-US" sz="1700" dirty="0"/>
              <a:t>note reminding them of their upcoming renewal and why they love living at your property!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You can also send them a flyer emphasizing the cost of </a:t>
            </a:r>
            <a:r>
              <a:rPr lang="en-US" sz="1700" dirty="0" smtClean="0"/>
              <a:t>moving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30-45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If you haven’t heard from the resident: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Send them either the formal or informal letter depending on what you originally sent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It may be time to mention the incentive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Also a good time to layout the MTM </a:t>
            </a:r>
            <a:r>
              <a:rPr lang="en-US" sz="1600" dirty="0" smtClean="0"/>
              <a:t>fees</a:t>
            </a:r>
          </a:p>
          <a:p>
            <a:pPr marL="457200" lvl="2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52400"/>
            <a:ext cx="9144000" cy="1143000"/>
          </a:xfrm>
        </p:spPr>
        <p:txBody>
          <a:bodyPr/>
          <a:lstStyle/>
          <a:p>
            <a:pPr algn="ctr"/>
            <a:r>
              <a:rPr lang="en-US" sz="6000" dirty="0"/>
              <a:t>Renewal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15-30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Expiration is right on top of us! Chances are they just forgot so send them a letter reminding them of the incentives as well as the MTM fees.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Also send a copy of the lease to their door, and they can return to the office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5-15Days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WE ARE OUT OF TIME!!!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CALL, CALL, CALL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KNOCK on doors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 STAY late one night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Send them the acknowledgement letter that they will be going MTM and ask that they return it to the office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0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Change their lease to MTM and charge all the associated fees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Send them one last letter giving them a short time period to sign the renewal and avoid paying higher fees.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Courtesy Call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35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299" y="1928661"/>
            <a:ext cx="104293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All about relationships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Keep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Positive Attitude - Your property is worth it!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Justify the increase to the resident - Help the resident understand the increasing cost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living. Every home is unique.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not just what you say, but the WAY you say it: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NOT use form letters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Get personal - Use their name, let them know how important they are to your community.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the right words - try “renew” instead of “expire”, use “your home” instead of “the apartment”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Convince the resident that it cost a lot to move - the cost of moving flyer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renewal concessions if needed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the end be sincere, understanding, and prepared!</a:t>
            </a:r>
          </a:p>
          <a:p>
            <a:endParaRPr lang="en-US" sz="6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0480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HELPFUL WAYS TO OVERCOME RENEWAL INCREASES??</a:t>
            </a:r>
          </a:p>
        </p:txBody>
      </p:sp>
      <p:pic>
        <p:nvPicPr>
          <p:cNvPr id="2050" name="Picture 2" descr="Image result for rent incre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98" y="4528868"/>
            <a:ext cx="3089994" cy="22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022" y="160337"/>
            <a:ext cx="1205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Renewal Reminders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589" y="1032590"/>
            <a:ext cx="92639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Update the resident’s contact info and inform them of any positive changes going on within the community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Communicate with the resident to find out…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 for amenity improvement recommendations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 for community events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Any other recommendations or concerns they may have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 FUN and INNOVATIVE ways to get the resident’s attention, and get them into your office to renew.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UNIQUE and present the renewal in a way they haven’t seen before.  MIX IT UP!!!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Don’t hesitate to get with the Marketing department for ideas and assistance.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DON”T just give the renewal incentive for the sake of giving one.  KEEP IT IN YOUR BACK POCKET TO USE IF NEEDED!!!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very clear in your communications, and COMMUNICATE…  COMMUNICATE…  COMMUNICATE…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AutoShape 2" descr="https://mail.google.com/mail/u/0/?ui=2&amp;ik=5223f1f790&amp;view=fimg&amp;th=162785ec9ef39081&amp;attid=0.1.1&amp;disp=emb&amp;attbid=ANGjdJ8eW45762kmhuNUnWAUx3aMEk924caipH7cgIoztgR3BYUwGqMkiXKnrJUEgLYGXBqOQ0mZEoYm8KRCaCBvbbNta0B9cUBN1AuydR0rvFY2CMyhbL8bi1Vw-PQ&amp;sz=w540-h720&amp;ats=1522438150262&amp;rm=162785ec9ef3908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s://mail.google.com/mail/u/0/?ui=2&amp;ik=5223f1f790&amp;view=fimg&amp;th=162785ec9ef39081&amp;attid=0.1.1&amp;disp=emb&amp;attbid=ANGjdJ8eW45762kmhuNUnWAUx3aMEk924caipH7cgIoztgR3BYUwGqMkiXKnrJUEgLYGXBqOQ0mZEoYm8KRCaCBvbbNta0B9cUBN1AuydR0rvFY2CMyhbL8bi1Vw-PQ&amp;sz=w540-h720&amp;ats=1522438150262&amp;rm=162785ec9ef39081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879" y="1988909"/>
            <a:ext cx="3022121" cy="37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plan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3" y="1873657"/>
            <a:ext cx="9784080" cy="4206240"/>
          </a:xfrm>
        </p:spPr>
        <p:txBody>
          <a:bodyPr/>
          <a:lstStyle/>
          <a:p>
            <a:r>
              <a:rPr lang="en-US" dirty="0"/>
              <a:t>Pull out the </a:t>
            </a:r>
            <a:r>
              <a:rPr lang="en-US" dirty="0" smtClean="0"/>
              <a:t>retention </a:t>
            </a:r>
            <a:r>
              <a:rPr lang="en-US" dirty="0"/>
              <a:t>plan worksheet in your folders</a:t>
            </a:r>
          </a:p>
          <a:p>
            <a:r>
              <a:rPr lang="en-US" dirty="0"/>
              <a:t>Your folders will contain all the reports needed to complete this activity</a:t>
            </a:r>
          </a:p>
          <a:p>
            <a:r>
              <a:rPr lang="en-US" dirty="0"/>
              <a:t>Managers and Maintenance supervisors should work together and submit one plan to pmt.</a:t>
            </a:r>
          </a:p>
          <a:p>
            <a:r>
              <a:rPr lang="en-US" dirty="0"/>
              <a:t>Time: </a:t>
            </a:r>
            <a:r>
              <a:rPr lang="en-US" dirty="0" smtClean="0"/>
              <a:t>15 </a:t>
            </a:r>
            <a:r>
              <a:rPr lang="en-US" dirty="0" err="1" smtClean="0"/>
              <a:t>mins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3303917"/>
            <a:ext cx="5829300" cy="35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58792"/>
            <a:ext cx="11671540" cy="1500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Retention Results….</a:t>
            </a:r>
            <a:br>
              <a:rPr lang="en-US" dirty="0" smtClean="0"/>
            </a:br>
            <a:r>
              <a:rPr lang="en-US" sz="3600" dirty="0" smtClean="0"/>
              <a:t>Check your folder for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53471"/>
              </p:ext>
            </p:extLst>
          </p:nvPr>
        </p:nvGraphicFramePr>
        <p:xfrm>
          <a:off x="474451" y="2011366"/>
          <a:ext cx="11524890" cy="4682730"/>
        </p:xfrm>
        <a:graphic>
          <a:graphicData uri="http://schemas.openxmlformats.org/drawingml/2006/table">
            <a:tbl>
              <a:tblPr/>
              <a:tblGrid>
                <a:gridCol w="2304978">
                  <a:extLst>
                    <a:ext uri="{9D8B030D-6E8A-4147-A177-3AD203B41FA5}">
                      <a16:colId xmlns:a16="http://schemas.microsoft.com/office/drawing/2014/main" val="939510738"/>
                    </a:ext>
                  </a:extLst>
                </a:gridCol>
                <a:gridCol w="2304978">
                  <a:extLst>
                    <a:ext uri="{9D8B030D-6E8A-4147-A177-3AD203B41FA5}">
                      <a16:colId xmlns:a16="http://schemas.microsoft.com/office/drawing/2014/main" val="3075963287"/>
                    </a:ext>
                  </a:extLst>
                </a:gridCol>
                <a:gridCol w="2304978">
                  <a:extLst>
                    <a:ext uri="{9D8B030D-6E8A-4147-A177-3AD203B41FA5}">
                      <a16:colId xmlns:a16="http://schemas.microsoft.com/office/drawing/2014/main" val="2454705978"/>
                    </a:ext>
                  </a:extLst>
                </a:gridCol>
                <a:gridCol w="2304978">
                  <a:extLst>
                    <a:ext uri="{9D8B030D-6E8A-4147-A177-3AD203B41FA5}">
                      <a16:colId xmlns:a16="http://schemas.microsoft.com/office/drawing/2014/main" val="2329875479"/>
                    </a:ext>
                  </a:extLst>
                </a:gridCol>
                <a:gridCol w="2304978">
                  <a:extLst>
                    <a:ext uri="{9D8B030D-6E8A-4147-A177-3AD203B41FA5}">
                      <a16:colId xmlns:a16="http://schemas.microsoft.com/office/drawing/2014/main" val="4059142816"/>
                    </a:ext>
                  </a:extLst>
                </a:gridCol>
              </a:tblGrid>
              <a:tr h="3007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Retention Trends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6725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36835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ABC I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1834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ABC II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5707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380165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TAA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901959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ATC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2054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2119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BHPP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7024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AOD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58822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801137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 I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70524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 II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11119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TTM III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6178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AWN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327822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AJH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23095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BBP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1207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31529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246843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ABX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153864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868705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PHR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431720"/>
                  </a:ext>
                </a:extLst>
              </a:tr>
              <a:tr h="19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509" marR="3509" marT="350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9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914" y="307677"/>
            <a:ext cx="11248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40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RESIDENT RETENTION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754038" y="2824609"/>
            <a:ext cx="8476890" cy="35548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EXPENSES- Average cost to turn an apartment?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STABILIZES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PROPERTY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ASSISTS IN LEASING TO FUTURE RESIDENTS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REDUCES STRESS ON PERSONNEL</a:t>
            </a:r>
          </a:p>
        </p:txBody>
      </p:sp>
    </p:spTree>
    <p:extLst>
      <p:ext uri="{BB962C8B-B14F-4D97-AF65-F5344CB8AC3E}">
        <p14:creationId xmlns:p14="http://schemas.microsoft.com/office/powerpoint/2010/main" val="39716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5086" y="1965184"/>
            <a:ext cx="5417389" cy="47795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Employment change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Purchasing a home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Life style change- Household composition size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Skip/Eviction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 10% of residents move out due to rental increases.  The rental increase is usually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issue… 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IT”S THE PERCEIVED VALUE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only matters in absence of Value………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r"/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715549"/>
              </p:ext>
            </p:extLst>
          </p:nvPr>
        </p:nvGraphicFramePr>
        <p:xfrm>
          <a:off x="414068" y="2119313"/>
          <a:ext cx="6426679" cy="447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74453" y="783101"/>
            <a:ext cx="1051254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why Residents move-out</a:t>
            </a:r>
          </a:p>
        </p:txBody>
      </p:sp>
    </p:spTree>
    <p:extLst>
      <p:ext uri="{BB962C8B-B14F-4D97-AF65-F5344CB8AC3E}">
        <p14:creationId xmlns:p14="http://schemas.microsoft.com/office/powerpoint/2010/main" val="41621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84176"/>
            <a:ext cx="10797218" cy="1508760"/>
          </a:xfrm>
        </p:spPr>
        <p:txBody>
          <a:bodyPr>
            <a:normAutofit/>
          </a:bodyPr>
          <a:lstStyle/>
          <a:p>
            <a:r>
              <a:rPr lang="en-US" dirty="0"/>
              <a:t>Does your property have a successful resident retention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9623"/>
            <a:ext cx="7507336" cy="5348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b="1" dirty="0" smtClean="0"/>
              <a:t>Ask </a:t>
            </a:r>
            <a:r>
              <a:rPr lang="en-US" b="1" dirty="0"/>
              <a:t>yourself these questions?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Do newcomers and residents feel welcomed and </a:t>
            </a:r>
            <a:r>
              <a:rPr lang="en-US" dirty="0" smtClean="0"/>
              <a:t>at </a:t>
            </a:r>
            <a:r>
              <a:rPr lang="en-US" dirty="0"/>
              <a:t>home</a:t>
            </a:r>
            <a:r>
              <a:rPr lang="en-US" dirty="0" smtClean="0"/>
              <a:t>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 smtClean="0"/>
              <a:t>Do you have a standard move-in day process?</a:t>
            </a:r>
            <a:endParaRPr lang="en-US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Do your residents know the names of the management and maintenance staff?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Does your staff know many of the residents by name?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Do your residents typically know their neighbor by name</a:t>
            </a:r>
            <a:r>
              <a:rPr lang="en-US" dirty="0" smtClean="0"/>
              <a:t>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 smtClean="0"/>
              <a:t>Do you have a maintenance follow up program in place?</a:t>
            </a:r>
            <a:endParaRPr lang="en-US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Do you have strong turnout for your activities</a:t>
            </a:r>
            <a:r>
              <a:rPr lang="en-US" dirty="0" smtClean="0"/>
              <a:t>?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 smtClean="0"/>
              <a:t>How well does your staff handle renewal increases?</a:t>
            </a:r>
            <a:endParaRPr lang="en-US" dirty="0"/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dirty="0"/>
              <a:t>If you were not employed at your community, would you live there?</a:t>
            </a:r>
          </a:p>
          <a:p>
            <a:endParaRPr lang="en-US" dirty="0"/>
          </a:p>
        </p:txBody>
      </p:sp>
      <p:pic>
        <p:nvPicPr>
          <p:cNvPr id="1026" name="Picture 2" descr="Image result for first im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32" y="3873260"/>
            <a:ext cx="4376468" cy="29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12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63" y="7324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successful Resident Retention Program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following: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1" y="2209800"/>
            <a:ext cx="868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6309396"/>
              </p:ext>
            </p:extLst>
          </p:nvPr>
        </p:nvGraphicFramePr>
        <p:xfrm>
          <a:off x="1523463" y="1620532"/>
          <a:ext cx="9143999" cy="487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7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3611"/>
            <a:ext cx="8305800" cy="914400"/>
          </a:xfrm>
        </p:spPr>
        <p:txBody>
          <a:bodyPr/>
          <a:lstStyle/>
          <a:p>
            <a:pPr algn="ctr"/>
            <a:r>
              <a:rPr lang="en-US" b="1" dirty="0" smtClean="0"/>
              <a:t>Resident Retention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9238"/>
            <a:ext cx="12059727" cy="5408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US" sz="4000" b="1" u="sng" dirty="0"/>
          </a:p>
          <a:p>
            <a:pPr>
              <a:buFont typeface="Courier New" panose="02070309020205020404" pitchFamily="49" charset="0"/>
              <a:buChar char="o"/>
            </a:pPr>
            <a:endParaRPr lang="en-US" sz="4900" b="1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900" b="1" u="sng" dirty="0"/>
              <a:t>Customer Service: Office and Maintenance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Acknowledge residents when on property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Thank Residents when they do something special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Remember something unique about each resident- children, pets,etc</a:t>
            </a:r>
            <a:r>
              <a:rPr lang="en-US" sz="49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 smtClean="0"/>
              <a:t>Resident Birthday/Thank you cards</a:t>
            </a:r>
            <a:endParaRPr lang="en-US" sz="4000" b="1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900" b="1" u="sng" dirty="0"/>
              <a:t>Move-in Day: </a:t>
            </a:r>
            <a:endParaRPr lang="en-US" sz="49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Sign Lease prior to move-in day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b="1" dirty="0"/>
              <a:t>Walk the unit to make sure their home is perfect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Provide a welcome letter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Have the keys and paperwork ready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Make sure their new home is perfect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Move-in gift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Review emergency maintenance procedure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Walk them to their new </a:t>
            </a:r>
            <a:r>
              <a:rPr lang="en-US" sz="4900" dirty="0" smtClean="0"/>
              <a:t>home</a:t>
            </a:r>
            <a:endParaRPr lang="en-US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4900" b="1" u="sng" dirty="0"/>
              <a:t>Work order follow 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900" dirty="0"/>
              <a:t>Follow up with completed work orders either daily or weekly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Image result for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72" y="2855343"/>
            <a:ext cx="4487228" cy="3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9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857" y="468702"/>
            <a:ext cx="8991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Resident</a:t>
            </a:r>
            <a:r>
              <a:rPr lang="en-US" sz="4000" dirty="0"/>
              <a:t> </a:t>
            </a:r>
            <a:r>
              <a:rPr lang="en-US" sz="4000" b="1" dirty="0"/>
              <a:t>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526873"/>
            <a:ext cx="11317857" cy="40285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sz="7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7200" b="1" u="sng" dirty="0"/>
              <a:t>Marketing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 smtClean="0"/>
              <a:t>Resident </a:t>
            </a:r>
            <a:r>
              <a:rPr lang="en-US" sz="7200" dirty="0"/>
              <a:t>Referral flyers/bandit </a:t>
            </a:r>
            <a:r>
              <a:rPr lang="en-US" sz="7200" dirty="0" smtClean="0"/>
              <a:t>signs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 smtClean="0"/>
              <a:t>Referral flyers on packages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 smtClean="0"/>
              <a:t>Referral reminders on social media</a:t>
            </a:r>
            <a:endParaRPr lang="en-US" sz="7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7200" b="1" u="sng" dirty="0"/>
              <a:t>Resident Appreciation-Create a sense of community- keep them informed.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Stay connected through notes, phone calls, birthday cards, newsletters, follow up,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7000" dirty="0"/>
              <a:t>Update the residents on any positive changes going on within the </a:t>
            </a:r>
            <a:r>
              <a:rPr lang="en-US" sz="7000" dirty="0" smtClean="0"/>
              <a:t>community via social media</a:t>
            </a:r>
            <a:endParaRPr lang="en-US" sz="7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7000" dirty="0"/>
              <a:t>Communicate with the resident to find </a:t>
            </a:r>
            <a:r>
              <a:rPr lang="en-US" sz="7000" dirty="0" smtClean="0"/>
              <a:t>out….</a:t>
            </a:r>
            <a:endParaRPr lang="en-US" sz="7000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6900" dirty="0"/>
              <a:t>Recommendations for improvement, events, and any concerns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7200" dirty="0"/>
              <a:t>Resident </a:t>
            </a:r>
            <a:r>
              <a:rPr lang="en-US" sz="7200" dirty="0" smtClean="0"/>
              <a:t>events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7000" smtClean="0"/>
              <a:t>Resident appreciation week</a:t>
            </a:r>
            <a:endParaRPr lang="en-US" sz="7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7000" dirty="0"/>
              <a:t>Monthly or quarterly based on your property size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7000" dirty="0"/>
              <a:t>Examples: candy bar, coffee bar, breakfast on the run ,door decorating contests, ice cream socials</a:t>
            </a:r>
            <a:r>
              <a:rPr lang="en-US" sz="7000" dirty="0" smtClean="0"/>
              <a:t>, egg </a:t>
            </a:r>
            <a:r>
              <a:rPr lang="en-US" sz="7000" dirty="0"/>
              <a:t>hunts, pictures with Santa, pet parades, pet parties, Halloween carnival,  pool BBQ, book club, yard sale, etc</a:t>
            </a:r>
            <a:r>
              <a:rPr lang="en-US" sz="7000" dirty="0" smtClean="0"/>
              <a:t>.</a:t>
            </a:r>
            <a:endParaRPr lang="en-US" sz="7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7200" b="1" u="sng" dirty="0"/>
              <a:t>Renewal:</a:t>
            </a:r>
          </a:p>
          <a:p>
            <a:pPr lvl="1"/>
            <a:r>
              <a:rPr lang="en-US" sz="7000" dirty="0"/>
              <a:t>Just Checking Door hangers: 120 days before renewal expires. 120 prior to renewal you do a inspection of unit checking for any repairs. Any repairs you take care of immediately (light bulbs, mini blinds, drip pans, ect.) .</a:t>
            </a:r>
            <a:r>
              <a:rPr lang="en-US" sz="7200" dirty="0"/>
              <a:t>This will also allow you to check for upgrades that could be used in renewal negotiations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89" y="304801"/>
            <a:ext cx="11314707" cy="990600"/>
          </a:xfrm>
        </p:spPr>
        <p:txBody>
          <a:bodyPr/>
          <a:lstStyle/>
          <a:p>
            <a:pPr algn="ctr"/>
            <a:r>
              <a:rPr lang="en-US" dirty="0" smtClean="0"/>
              <a:t>Renewal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7876"/>
            <a:ext cx="7832035" cy="49501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Renewal Timeline</a:t>
            </a:r>
          </a:p>
          <a:p>
            <a:pPr lvl="1"/>
            <a:r>
              <a:rPr lang="en-US" sz="2800" dirty="0" smtClean="0"/>
              <a:t>120,90,75,45,30,0</a:t>
            </a:r>
          </a:p>
          <a:p>
            <a:r>
              <a:rPr lang="en-US" sz="2800" dirty="0" smtClean="0"/>
              <a:t>Convenience</a:t>
            </a:r>
          </a:p>
          <a:p>
            <a:pPr lvl="1"/>
            <a:r>
              <a:rPr lang="en-US" sz="2800" dirty="0" smtClean="0"/>
              <a:t>E-sign renewals, deliver lease, phone calls, email</a:t>
            </a:r>
          </a:p>
          <a:p>
            <a:r>
              <a:rPr lang="en-US" sz="2800" dirty="0" smtClean="0"/>
              <a:t>MTM Notification/Fees</a:t>
            </a:r>
          </a:p>
          <a:p>
            <a:r>
              <a:rPr lang="en-US" sz="2800" dirty="0" smtClean="0"/>
              <a:t>Renewal Gifts</a:t>
            </a:r>
          </a:p>
          <a:p>
            <a:r>
              <a:rPr lang="en-US" sz="2800" dirty="0" smtClean="0"/>
              <a:t>Renewal Incentives</a:t>
            </a:r>
          </a:p>
          <a:p>
            <a:r>
              <a:rPr lang="en-US" sz="2800" dirty="0" smtClean="0"/>
              <a:t>Communication</a:t>
            </a:r>
          </a:p>
          <a:p>
            <a:r>
              <a:rPr lang="en-US" sz="2800" dirty="0"/>
              <a:t>Be consistent and persistent in your resident retention approach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Image result for renewal 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772" y="1772704"/>
            <a:ext cx="3292228" cy="27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190</TotalTime>
  <Words>1365</Words>
  <Application>Microsoft Office PowerPoint</Application>
  <PresentationFormat>Widescreen</PresentationFormat>
  <Paragraphs>283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Courier New</vt:lpstr>
      <vt:lpstr>Wingdings</vt:lpstr>
      <vt:lpstr>Banded</vt:lpstr>
      <vt:lpstr>Resident Retention</vt:lpstr>
      <vt:lpstr>Retention Results…. Check your folder for results </vt:lpstr>
      <vt:lpstr>PowerPoint Presentation</vt:lpstr>
      <vt:lpstr>Reasons why Residents move-out</vt:lpstr>
      <vt:lpstr>Does your property have a successful resident retention program?</vt:lpstr>
      <vt:lpstr>PowerPoint Presentation</vt:lpstr>
      <vt:lpstr>Resident Retention</vt:lpstr>
      <vt:lpstr>Resident Retention</vt:lpstr>
      <vt:lpstr>Renewal Process</vt:lpstr>
      <vt:lpstr>Renewal Timeline</vt:lpstr>
      <vt:lpstr>Renewal Timeline</vt:lpstr>
      <vt:lpstr>PowerPoint Presentation</vt:lpstr>
      <vt:lpstr>PowerPoint Presentation</vt:lpstr>
      <vt:lpstr>Retention plan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Cassidy Hymel</dc:creator>
  <cp:lastModifiedBy>Cassidy Hymel</cp:lastModifiedBy>
  <cp:revision>32</cp:revision>
  <dcterms:created xsi:type="dcterms:W3CDTF">2018-03-29T20:39:12Z</dcterms:created>
  <dcterms:modified xsi:type="dcterms:W3CDTF">2018-04-12T18:56:35Z</dcterms:modified>
</cp:coreProperties>
</file>